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7559675" cx="10080625"/>
  <p:notesSz cx="7559675" cy="106918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4" name="Giacomo Bertoldi"/>
  <p:cmAuthor clrIdx="1" id="1" initials="" lastIdx="1" name="Emanuele Cordan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0-05T17:35:52.209">
    <p:pos x="295" y="131"/>
    <p:text>e sulle risorse idriche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8-10-05T17:39:49.227">
    <p:pos x="6000" y="0"/>
    <p:text>Metti magari le date sulle foto 
- bello la stessa foto con neve e senza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8-10-05T17:48:53.345">
    <p:pos x="6000" y="0"/>
    <p:text>Farei la Figura piu grande ...</p:text>
  </p:cm>
  <p:cm authorId="0" idx="4" dt="2018-10-05T21:43:18.421">
    <p:pos x="252" y="0"/>
    <p:text>Su questa slides e´molto interessante ma bisogna spiegare con calma magari con un pointer ---</p:text>
  </p:cm>
  <p:cm authorId="1" idx="1" dt="2018-10-05T21:43:18.421">
    <p:pos x="252" y="0"/>
    <p:text>cosa e un pointer??? cosa intendi???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2085c48ff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2085c48ff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0c2418c22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0c2418c22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812a1fff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812a1fff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3812a1fff_0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3812a1fff_0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3161ffc1c_2_9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3161ffc1c_2_9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161ffc1c_2_95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161ffc1c_2_95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3161ffc1c_2_97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3161ffc1c_2_97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3161ffc1c_2_94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3161ffc1c_2_94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3161ffc1c_2_9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3161ffc1c_2_9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3161ffc1c_2_147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3161ffc1c_2_147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3161ffc1c_2_140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3161ffc1c_2_140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161ffc1c_2_42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161ffc1c_2_42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3161ffc1c_2_14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3161ffc1c_2_14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31ca01a5b_0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31ca01a5b_0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3161ffc1c_2_15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3161ffc1c_2_15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3161ffc1c_2_15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3161ffc1c_2_15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31ca01a5b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31ca01a5b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3161ffc1c_1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3161ffc1c_1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3161ffc1c_2_157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3161ffc1c_2_157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3161ffc1c_2_158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3161ffc1c_2_158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0c2418c22_0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0c2418c22_0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3161ffc1c_1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3161ffc1c_1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3161ffc1c_2_68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3161ffc1c_2_68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39da31808_13_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39da31808_13_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373e0e368_0_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373e0e368_0_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3161ffc1c_2_67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3161ffc1c_2_67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3161ffc1c_2_69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3161ffc1c_2_69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39da31808_8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39da31808_8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0da032792_1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0da032792_1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2085c48ff_0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2085c48ff_0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9.jpg"/><Relationship Id="rId5" Type="http://schemas.openxmlformats.org/officeDocument/2006/relationships/image" Target="../media/image13.jp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png"/><Relationship Id="rId5" Type="http://schemas.openxmlformats.org/officeDocument/2006/relationships/image" Target="../media/image50.jpg"/><Relationship Id="rId6" Type="http://schemas.openxmlformats.org/officeDocument/2006/relationships/image" Target="../media/image12.jpg"/><Relationship Id="rId7" Type="http://schemas.openxmlformats.org/officeDocument/2006/relationships/image" Target="../media/image7.jpg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56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2.png"/><Relationship Id="rId5" Type="http://schemas.openxmlformats.org/officeDocument/2006/relationships/image" Target="../media/image34.png"/><Relationship Id="rId6" Type="http://schemas.openxmlformats.org/officeDocument/2006/relationships/image" Target="../media/image55.png"/><Relationship Id="rId7" Type="http://schemas.openxmlformats.org/officeDocument/2006/relationships/image" Target="../media/image12.jpg"/><Relationship Id="rId8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jpg"/><Relationship Id="rId4" Type="http://schemas.openxmlformats.org/officeDocument/2006/relationships/image" Target="../media/image12.jpg"/><Relationship Id="rId5" Type="http://schemas.openxmlformats.org/officeDocument/2006/relationships/image" Target="../media/image7.jpg"/><Relationship Id="rId6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Relationship Id="rId4" Type="http://schemas.openxmlformats.org/officeDocument/2006/relationships/image" Target="../media/image35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jpg"/><Relationship Id="rId4" Type="http://schemas.openxmlformats.org/officeDocument/2006/relationships/image" Target="../media/image12.jpg"/><Relationship Id="rId5" Type="http://schemas.openxmlformats.org/officeDocument/2006/relationships/image" Target="../media/image7.jpg"/><Relationship Id="rId6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2.jp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.xml"/><Relationship Id="rId4" Type="http://schemas.openxmlformats.org/officeDocument/2006/relationships/image" Target="../media/image44.jp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48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jpg"/><Relationship Id="rId4" Type="http://schemas.openxmlformats.org/officeDocument/2006/relationships/image" Target="../media/image12.jpg"/><Relationship Id="rId5" Type="http://schemas.openxmlformats.org/officeDocument/2006/relationships/image" Target="../media/image7.jpg"/><Relationship Id="rId6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Relationship Id="rId4" Type="http://schemas.openxmlformats.org/officeDocument/2006/relationships/hyperlink" Target="https://www.researchgate.net/publication/299597183_Challenges_and_Uncertainties_concerning_Global_Climate_Change_Policies_after_the_Fifth_IPCC_Assessment_Report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3.xml"/><Relationship Id="rId4" Type="http://schemas.openxmlformats.org/officeDocument/2006/relationships/image" Target="../media/image40.pn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jpg"/><Relationship Id="rId4" Type="http://schemas.openxmlformats.org/officeDocument/2006/relationships/image" Target="../media/image12.jpg"/><Relationship Id="rId5" Type="http://schemas.openxmlformats.org/officeDocument/2006/relationships/image" Target="../media/image7.jp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jpg"/><Relationship Id="rId4" Type="http://schemas.openxmlformats.org/officeDocument/2006/relationships/image" Target="../media/image52.jpg"/><Relationship Id="rId9" Type="http://schemas.openxmlformats.org/officeDocument/2006/relationships/image" Target="../media/image2.png"/><Relationship Id="rId5" Type="http://schemas.openxmlformats.org/officeDocument/2006/relationships/image" Target="../media/image53.jpg"/><Relationship Id="rId6" Type="http://schemas.openxmlformats.org/officeDocument/2006/relationships/image" Target="../media/image44.jpg"/><Relationship Id="rId7" Type="http://schemas.openxmlformats.org/officeDocument/2006/relationships/image" Target="../media/image12.jpg"/><Relationship Id="rId8" Type="http://schemas.openxmlformats.org/officeDocument/2006/relationships/image" Target="../media/image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jpg"/><Relationship Id="rId4" Type="http://schemas.openxmlformats.org/officeDocument/2006/relationships/image" Target="../media/image7.jp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7.jpg"/><Relationship Id="rId5" Type="http://schemas.openxmlformats.org/officeDocument/2006/relationships/image" Target="../media/image22.jp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2.jpg"/><Relationship Id="rId5" Type="http://schemas.openxmlformats.org/officeDocument/2006/relationships/image" Target="../media/image7.jp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16.jpg"/><Relationship Id="rId5" Type="http://schemas.openxmlformats.org/officeDocument/2006/relationships/image" Target="../media/image25.png"/><Relationship Id="rId6" Type="http://schemas.openxmlformats.org/officeDocument/2006/relationships/image" Target="../media/image12.jpg"/><Relationship Id="rId7" Type="http://schemas.openxmlformats.org/officeDocument/2006/relationships/image" Target="../media/image7.jp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97875" y="370275"/>
            <a:ext cx="92889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>
                <a:solidFill>
                  <a:srgbClr val="0000FF"/>
                </a:solidFill>
              </a:rPr>
              <a:t>IL CLIMA, IL CICLO DELLACQUA, UN MODELLO IDROLOGICO: L’INIZIO DI UNA APPLICAZIONE IN VAL RENDENA E GIUDICARIE. 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156325" y="6298425"/>
            <a:ext cx="9697500" cy="84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>
                <a:solidFill>
                  <a:srgbClr val="FF0000"/>
                </a:solidFill>
              </a:rPr>
              <a:t>Ing. Emanuele Cordano   </a:t>
            </a:r>
            <a:r>
              <a:rPr b="1" i="1" lang="it-IT"/>
              <a:t>- </a:t>
            </a:r>
            <a:r>
              <a:rPr b="1" i="1" lang="it-IT">
                <a:solidFill>
                  <a:srgbClr val="38761D"/>
                </a:solidFill>
              </a:rPr>
              <a:t>www.rendena100.eu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>
                <a:solidFill>
                  <a:srgbClr val="134F5C"/>
                </a:solidFill>
              </a:rPr>
              <a:t>Festival dell’Acqua, EcoFiera di Montagna 2018, Tione di Trento, 6 Ottobre 2018</a:t>
            </a:r>
            <a:endParaRPr b="1" i="1">
              <a:solidFill>
                <a:srgbClr val="134F5C"/>
              </a:solidFill>
            </a:endParaRPr>
          </a:p>
        </p:txBody>
      </p:sp>
      <p:grpSp>
        <p:nvGrpSpPr>
          <p:cNvPr id="63" name="Google Shape;63;p14"/>
          <p:cNvGrpSpPr/>
          <p:nvPr/>
        </p:nvGrpSpPr>
        <p:grpSpPr>
          <a:xfrm>
            <a:off x="1078650" y="1632372"/>
            <a:ext cx="7923300" cy="4672229"/>
            <a:chOff x="1024000" y="1538747"/>
            <a:chExt cx="7923300" cy="4672229"/>
          </a:xfrm>
        </p:grpSpPr>
        <p:pic>
          <p:nvPicPr>
            <p:cNvPr id="64" name="Google Shape;64;p14"/>
            <p:cNvPicPr preferRelativeResize="0"/>
            <p:nvPr/>
          </p:nvPicPr>
          <p:blipFill rotWithShape="1">
            <a:blip r:embed="rId3">
              <a:alphaModFix/>
            </a:blip>
            <a:srcRect b="10692" l="0" r="0" t="10684"/>
            <a:stretch/>
          </p:blipFill>
          <p:spPr>
            <a:xfrm>
              <a:off x="1024000" y="1538750"/>
              <a:ext cx="7923300" cy="467222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65" name="Google Shape;6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6747" y="1538747"/>
              <a:ext cx="860550" cy="86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4000" y="4077363"/>
              <a:ext cx="2143125" cy="2133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2200" y="7063225"/>
            <a:ext cx="1418424" cy="4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487725" y="7146825"/>
            <a:ext cx="49926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222222"/>
                </a:solidFill>
                <a:highlight>
                  <a:srgbClr val="FFFFFF"/>
                </a:highlight>
              </a:rPr>
              <a:t>Attribuzione - Non commerciale - Non opere derivate, https://creativecommons.org/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469225" y="209000"/>
            <a:ext cx="8693100" cy="246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2400"/>
              <a:t>PERCHÉ USARE UN MODELLO DI QUESTO TIPO? </a:t>
            </a:r>
            <a:endParaRPr b="1"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Vogliamo capire quante risorse idriche e quanta neve si deposita e rimane al suolo e quindi quanto questo influisce sul nostro </a:t>
            </a:r>
            <a:r>
              <a:rPr lang="it-IT"/>
              <a:t>ecosistema</a:t>
            </a:r>
            <a:r>
              <a:rPr lang="it-IT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Lo possiamo stimare con il modello dai dati di clima passato, presente e futuro.</a:t>
            </a:r>
            <a:endParaRPr b="1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25" y="2978557"/>
            <a:ext cx="3016549" cy="252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725" y="2441575"/>
            <a:ext cx="4841274" cy="476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469225" y="5360775"/>
            <a:ext cx="44589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/>
              <a:t>Bright-Ross,Cagnacci et al</a:t>
            </a:r>
            <a:r>
              <a:rPr i="1" lang="it-IT"/>
              <a:t>, Under Review, 2018, permessa da Eccel (Fondazione E. Mach), 2013.</a:t>
            </a:r>
            <a:endParaRPr i="1"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5788" y="563202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250213" y="294525"/>
            <a:ext cx="9580200" cy="67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0000FF"/>
                </a:solidFill>
              </a:rPr>
              <a:t>C</a:t>
            </a:r>
            <a:r>
              <a:rPr b="1" lang="it-IT">
                <a:solidFill>
                  <a:srgbClr val="0000FF"/>
                </a:solidFill>
              </a:rPr>
              <a:t>irca 25 anni di dati meteorologici (piogge, temperatura, vento e radiazione solare) ogni ora in stazioni di misura distribuite in tutto il Trentino. 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248" y="4238325"/>
            <a:ext cx="3016550" cy="30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25" y="968025"/>
            <a:ext cx="9742200" cy="64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" y="534137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186350" y="150950"/>
            <a:ext cx="96030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>
                <a:solidFill>
                  <a:srgbClr val="CC0000"/>
                </a:solidFill>
              </a:rPr>
              <a:t> ZOOM SULLA VAL RENDENA E DINTORNI</a:t>
            </a:r>
            <a:endParaRPr b="1" sz="24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0" y="4539007"/>
            <a:ext cx="3016549" cy="252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248" y="4238325"/>
            <a:ext cx="3016550" cy="301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site climate figure subset" id="203" name="Google Shape;203;p25"/>
          <p:cNvPicPr preferRelativeResize="0"/>
          <p:nvPr/>
        </p:nvPicPr>
        <p:blipFill rotWithShape="1">
          <a:blip r:embed="rId5">
            <a:alphaModFix/>
          </a:blip>
          <a:srcRect b="40671" l="6636" r="12128" t="1026"/>
          <a:stretch/>
        </p:blipFill>
        <p:spPr>
          <a:xfrm>
            <a:off x="1284300" y="3193224"/>
            <a:ext cx="2416325" cy="28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350" y="905760"/>
            <a:ext cx="10080626" cy="662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2" y="534137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NEVE AL SUOLO </a:t>
            </a:r>
            <a:r>
              <a:rPr b="1" lang="it-IT" sz="3000">
                <a:solidFill>
                  <a:srgbClr val="0000FF"/>
                </a:solidFill>
              </a:rPr>
              <a:t> (ALTEZZA MEDIA)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214" name="Google Shape;214;p26"/>
          <p:cNvSpPr txBox="1"/>
          <p:nvPr>
            <p:ph type="title"/>
          </p:nvPr>
        </p:nvSpPr>
        <p:spPr>
          <a:xfrm>
            <a:off x="790450" y="5821600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Spessore del manto nevoso [</a:t>
            </a:r>
            <a:r>
              <a:rPr b="1" lang="it-IT" u="sng"/>
              <a:t>millimetri</a:t>
            </a:r>
            <a:r>
              <a:rPr b="1" lang="it-IT"/>
              <a:t>] stimato dal modello idrologico (novembre-aprile)</a:t>
            </a:r>
            <a:endParaRPr b="1"/>
          </a:p>
        </p:txBody>
      </p:sp>
      <p:sp>
        <p:nvSpPr>
          <p:cNvPr id="215" name="Google Shape;215;p26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1990-1991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216" name="Google Shape;216;p26"/>
          <p:cNvSpPr txBox="1"/>
          <p:nvPr>
            <p:ph type="title"/>
          </p:nvPr>
        </p:nvSpPr>
        <p:spPr>
          <a:xfrm>
            <a:off x="6626413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1994-1995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79900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225" y="2008175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9338" y="621572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NEVE AL SUOLO  (DURATA)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228" name="Google Shape;228;p27"/>
          <p:cNvSpPr txBox="1"/>
          <p:nvPr>
            <p:ph type="title"/>
          </p:nvPr>
        </p:nvSpPr>
        <p:spPr>
          <a:xfrm>
            <a:off x="349025" y="5822925"/>
            <a:ext cx="95670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Durata stagionale del manto nevoso [numero di giorni] stimato dal modello idrologico (novembre-aprile) </a:t>
            </a:r>
            <a:endParaRPr b="1"/>
          </a:p>
        </p:txBody>
      </p:sp>
      <p:sp>
        <p:nvSpPr>
          <p:cNvPr id="229" name="Google Shape;229;p27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>
                <a:solidFill>
                  <a:srgbClr val="351C75"/>
                </a:solidFill>
              </a:rPr>
              <a:t>1990-1991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230" name="Google Shape;230;p27"/>
          <p:cNvSpPr txBox="1"/>
          <p:nvPr>
            <p:ph type="title"/>
          </p:nvPr>
        </p:nvSpPr>
        <p:spPr>
          <a:xfrm>
            <a:off x="6796938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>
                <a:solidFill>
                  <a:srgbClr val="351C75"/>
                </a:solidFill>
              </a:rPr>
              <a:t>1994-1995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79900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0700" y="2013438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9338" y="621572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" y="0"/>
            <a:ext cx="10079565" cy="75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1166625" y="745600"/>
            <a:ext cx="76995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/>
              <a:t>Monte Cengledino/Camp Antic (2137 m s.l.m.), Febbraio 2015 </a:t>
            </a:r>
            <a:r>
              <a:rPr b="1" i="1" lang="it-IT" sz="1800"/>
              <a:t>panorama verso est, dopo una nevicata!</a:t>
            </a:r>
            <a:endParaRPr b="1" i="1" sz="1800"/>
          </a:p>
        </p:txBody>
      </p:sp>
      <p:sp>
        <p:nvSpPr>
          <p:cNvPr id="245" name="Google Shape;245;p28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4838" y="7085100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NEVE AL SUOLO  (ALTEZZA MEDIA)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252" name="Google Shape;252;p29"/>
          <p:cNvSpPr txBox="1"/>
          <p:nvPr>
            <p:ph type="title"/>
          </p:nvPr>
        </p:nvSpPr>
        <p:spPr>
          <a:xfrm>
            <a:off x="451800" y="58762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Spessore del manto nevoso [</a:t>
            </a:r>
            <a:r>
              <a:rPr b="1" lang="it-IT" u="sng"/>
              <a:t>millimetri</a:t>
            </a:r>
            <a:r>
              <a:rPr b="1" lang="it-IT"/>
              <a:t>] stimato dal modello idrologico (novembre-aprile) </a:t>
            </a:r>
            <a:endParaRPr b="1"/>
          </a:p>
        </p:txBody>
      </p:sp>
      <p:sp>
        <p:nvSpPr>
          <p:cNvPr id="253" name="Google Shape;253;p29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2001-2002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254" name="Google Shape;254;p29"/>
          <p:cNvSpPr txBox="1"/>
          <p:nvPr>
            <p:ph type="title"/>
          </p:nvPr>
        </p:nvSpPr>
        <p:spPr>
          <a:xfrm>
            <a:off x="6796938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2004-2005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79900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0700" y="2013438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9338" y="621572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NEVE AL SUOLO  (DURATA)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266" name="Google Shape;266;p30"/>
          <p:cNvSpPr txBox="1"/>
          <p:nvPr>
            <p:ph type="title"/>
          </p:nvPr>
        </p:nvSpPr>
        <p:spPr>
          <a:xfrm>
            <a:off x="152400" y="5910325"/>
            <a:ext cx="95670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Durata stagionale</a:t>
            </a:r>
            <a:r>
              <a:rPr b="1" lang="it-IT"/>
              <a:t> del manto nevoso [numero di giorni] stimato dal modello idrologico (novembre-aprile) </a:t>
            </a:r>
            <a:endParaRPr b="1"/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2001-2002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268" name="Google Shape;268;p30"/>
          <p:cNvSpPr txBox="1"/>
          <p:nvPr>
            <p:ph type="title"/>
          </p:nvPr>
        </p:nvSpPr>
        <p:spPr>
          <a:xfrm>
            <a:off x="6796938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2004-2005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269" name="Google Shape;2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79900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0700" y="2013438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274" name="Google Shape;27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9338" y="621572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 txBox="1"/>
          <p:nvPr>
            <p:ph idx="1" type="subTitle"/>
          </p:nvPr>
        </p:nvSpPr>
        <p:spPr>
          <a:xfrm>
            <a:off x="504000" y="1769040"/>
            <a:ext cx="9071700" cy="43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" y="0"/>
            <a:ext cx="10079565" cy="75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/>
        </p:nvSpPr>
        <p:spPr>
          <a:xfrm>
            <a:off x="1595563" y="699425"/>
            <a:ext cx="6889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/>
              <a:t>Monte Cengledino/Camp Antic (2137 m s.l.m.), Febbraio 2015, </a:t>
            </a:r>
            <a:r>
              <a:rPr b="1" i="1" lang="it-IT" sz="1800"/>
              <a:t>panorama verso la Val Rendena</a:t>
            </a:r>
            <a:r>
              <a:rPr b="1" lang="it-IT" sz="1800"/>
              <a:t>, </a:t>
            </a:r>
            <a:r>
              <a:rPr b="1" i="1" lang="it-IT" sz="1800"/>
              <a:t>dopo una nevicata!</a:t>
            </a:r>
            <a:endParaRPr b="1" i="1" sz="1800"/>
          </a:p>
        </p:txBody>
      </p:sp>
      <p:sp>
        <p:nvSpPr>
          <p:cNvPr id="285" name="Google Shape;285;p31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4838" y="7085100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NEVE AL SUOLO  (ALTEZZA MEDIA)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292" name="Google Shape;292;p32"/>
          <p:cNvSpPr txBox="1"/>
          <p:nvPr>
            <p:ph type="title"/>
          </p:nvPr>
        </p:nvSpPr>
        <p:spPr>
          <a:xfrm>
            <a:off x="451800" y="58762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Spessore del manto nevoso [</a:t>
            </a:r>
            <a:r>
              <a:rPr b="1" lang="it-IT" u="sng"/>
              <a:t>millimetri</a:t>
            </a:r>
            <a:r>
              <a:rPr b="1" lang="it-IT"/>
              <a:t>] stimato dal modello idrologico </a:t>
            </a:r>
            <a:endParaRPr b="1"/>
          </a:p>
        </p:txBody>
      </p:sp>
      <p:sp>
        <p:nvSpPr>
          <p:cNvPr id="293" name="Google Shape;293;p32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2005-2006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294" name="Google Shape;294;p32"/>
          <p:cNvSpPr txBox="1"/>
          <p:nvPr>
            <p:ph type="title"/>
          </p:nvPr>
        </p:nvSpPr>
        <p:spPr>
          <a:xfrm>
            <a:off x="6626413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2006-2007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295" name="Google Shape;2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79900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225" y="2008175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7088" y="6366650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FF0000"/>
                </a:solidFill>
              </a:rPr>
              <a:t>CLIMA (TEMPERATURA MEDIA ANNUALE)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25" y="1887075"/>
            <a:ext cx="4721374" cy="40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4627" l="0" r="0" t="4627"/>
          <a:stretch/>
        </p:blipFill>
        <p:spPr>
          <a:xfrm>
            <a:off x="5225400" y="2028125"/>
            <a:ext cx="4721374" cy="40574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690525" y="6717450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>
                <a:solidFill>
                  <a:srgbClr val="9900FF"/>
                </a:solidFill>
              </a:rPr>
              <a:t>www.climatrentino.it</a:t>
            </a:r>
            <a:endParaRPr b="1" i="1">
              <a:solidFill>
                <a:srgbClr val="9900FF"/>
              </a:solidFill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1961-1990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6796938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1981-2010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8350" y="6153288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NEVE AL SUOLO  (DURATA)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306" name="Google Shape;306;p33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2005-2006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307" name="Google Shape;307;p33"/>
          <p:cNvSpPr txBox="1"/>
          <p:nvPr>
            <p:ph type="title"/>
          </p:nvPr>
        </p:nvSpPr>
        <p:spPr>
          <a:xfrm>
            <a:off x="6796938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2006-2007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79900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0700" y="2013438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>
            <p:ph type="title"/>
          </p:nvPr>
        </p:nvSpPr>
        <p:spPr>
          <a:xfrm>
            <a:off x="152400" y="5910325"/>
            <a:ext cx="95670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Durata stagionale del manto nevoso [numero di giorni] stimato dal modello idrologico (novembre-aprile) </a:t>
            </a:r>
            <a:endParaRPr b="1"/>
          </a:p>
        </p:txBody>
      </p:sp>
      <p:sp>
        <p:nvSpPr>
          <p:cNvPr id="313" name="Google Shape;313;p33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9338" y="621572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/>
          <p:cNvSpPr txBox="1"/>
          <p:nvPr>
            <p:ph idx="1" type="subTitle"/>
          </p:nvPr>
        </p:nvSpPr>
        <p:spPr>
          <a:xfrm>
            <a:off x="504000" y="1769040"/>
            <a:ext cx="9071700" cy="43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" y="0"/>
            <a:ext cx="10079565" cy="755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/>
          <p:nvPr/>
        </p:nvSpPr>
        <p:spPr>
          <a:xfrm>
            <a:off x="1595575" y="699425"/>
            <a:ext cx="68895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/>
              <a:t>Monte Cengledino/Camp Antic (2137 m s.l.m.), Febbraio 2014, </a:t>
            </a:r>
            <a:r>
              <a:rPr b="1" i="1" lang="it-IT" sz="1800"/>
              <a:t>panorama verso la Val Rendena</a:t>
            </a:r>
            <a:r>
              <a:rPr b="1" lang="it-IT" sz="1800"/>
              <a:t>.</a:t>
            </a:r>
            <a:endParaRPr b="1" sz="1800"/>
          </a:p>
        </p:txBody>
      </p:sp>
      <p:sp>
        <p:nvSpPr>
          <p:cNvPr id="325" name="Google Shape;325;p34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4838" y="7085100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NEVE AL SUOLO  (ALTEZZA MEDIA)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332" name="Google Shape;332;p35"/>
          <p:cNvSpPr txBox="1"/>
          <p:nvPr>
            <p:ph type="title"/>
          </p:nvPr>
        </p:nvSpPr>
        <p:spPr>
          <a:xfrm>
            <a:off x="451800" y="58762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Spessore del manto nevoso [</a:t>
            </a:r>
            <a:r>
              <a:rPr b="1" lang="it-IT" u="sng"/>
              <a:t>millimetri</a:t>
            </a:r>
            <a:r>
              <a:rPr b="1" lang="it-IT"/>
              <a:t>] stimato dal modello idrologico (novembre-aprile) </a:t>
            </a:r>
            <a:endParaRPr b="1"/>
          </a:p>
        </p:txBody>
      </p:sp>
      <p:sp>
        <p:nvSpPr>
          <p:cNvPr id="333" name="Google Shape;333;p35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2013-2014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334" name="Google Shape;334;p35"/>
          <p:cNvSpPr txBox="1"/>
          <p:nvPr>
            <p:ph type="title"/>
          </p:nvPr>
        </p:nvSpPr>
        <p:spPr>
          <a:xfrm>
            <a:off x="6626413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>
                <a:solidFill>
                  <a:srgbClr val="351C75"/>
                </a:solidFill>
              </a:rPr>
              <a:t>2014-2015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56100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225" y="2008175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340" name="Google Shape;34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9338" y="621572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NEVE AL SUOLO  (DURATA)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346" name="Google Shape;346;p36"/>
          <p:cNvSpPr txBox="1"/>
          <p:nvPr>
            <p:ph type="title"/>
          </p:nvPr>
        </p:nvSpPr>
        <p:spPr>
          <a:xfrm>
            <a:off x="152400" y="5910325"/>
            <a:ext cx="95670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Durata stagionale del manto nevoso [numero di giorni] stimato dal modello idrologico (novembre-aprile) </a:t>
            </a:r>
            <a:endParaRPr b="1"/>
          </a:p>
        </p:txBody>
      </p:sp>
      <p:sp>
        <p:nvSpPr>
          <p:cNvPr id="347" name="Google Shape;347;p36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2013-2014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348" name="Google Shape;348;p36"/>
          <p:cNvSpPr txBox="1"/>
          <p:nvPr>
            <p:ph type="title"/>
          </p:nvPr>
        </p:nvSpPr>
        <p:spPr>
          <a:xfrm>
            <a:off x="6796938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2014-2015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349" name="Google Shape;34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79900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0700" y="2013438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354" name="Google Shape;35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9338" y="621572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00"/>
            <a:ext cx="10080622" cy="75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 txBox="1"/>
          <p:nvPr/>
        </p:nvSpPr>
        <p:spPr>
          <a:xfrm>
            <a:off x="1618075" y="745600"/>
            <a:ext cx="7132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/>
              <a:t>Monte Cengledino/Camp Antic (2137 m s.l.m.), 1 Gennaio 2017</a:t>
            </a:r>
            <a:endParaRPr b="1" sz="1800"/>
          </a:p>
        </p:txBody>
      </p:sp>
      <p:sp>
        <p:nvSpPr>
          <p:cNvPr id="363" name="Google Shape;363;p37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364" name="Google Shape;3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4838" y="7085100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000" y="2476701"/>
            <a:ext cx="7137275" cy="33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 txBox="1"/>
          <p:nvPr>
            <p:ph type="title"/>
          </p:nvPr>
        </p:nvSpPr>
        <p:spPr>
          <a:xfrm>
            <a:off x="656400" y="453725"/>
            <a:ext cx="9071700" cy="155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FF0000"/>
                </a:solidFill>
              </a:rPr>
              <a:t>SCENARIO FUTURO: 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FF0000"/>
                </a:solidFill>
              </a:rPr>
              <a:t>AUMENTO DELLA TEMPERATURA</a:t>
            </a:r>
            <a:r>
              <a:rPr b="1" lang="it-IT" sz="3000">
                <a:solidFill>
                  <a:srgbClr val="0000FF"/>
                </a:solidFill>
              </a:rPr>
              <a:t> 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1471650" y="6411025"/>
            <a:ext cx="71373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/>
              <a:t>IPCC, </a:t>
            </a:r>
            <a:r>
              <a:rPr b="1" lang="it-IT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Challenges and Uncertainties concerning Global Climate Change Policies after the Fifth IPCC Assessment Report”</a:t>
            </a:r>
            <a:r>
              <a:rPr i="1" lang="it-IT"/>
              <a:t>,   2013</a:t>
            </a:r>
            <a:endParaRPr i="1"/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375" name="Google Shape;37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3263" y="5800000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NEVE AL SUOLO  (ALTEZZA MEDIA)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381" name="Google Shape;381;p39"/>
          <p:cNvSpPr txBox="1"/>
          <p:nvPr>
            <p:ph type="title"/>
          </p:nvPr>
        </p:nvSpPr>
        <p:spPr>
          <a:xfrm>
            <a:off x="451800" y="58762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Spessore del manto nevoso [</a:t>
            </a:r>
            <a:r>
              <a:rPr b="1" lang="it-IT" u="sng"/>
              <a:t>millimetri</a:t>
            </a:r>
            <a:r>
              <a:rPr b="1" lang="it-IT"/>
              <a:t>] stimato dal modello idrologico (novembre-aprile) </a:t>
            </a:r>
            <a:endParaRPr b="1"/>
          </a:p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52400" y="997100"/>
            <a:ext cx="4524300" cy="8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RCP45 </a:t>
            </a:r>
            <a:endParaRPr b="1">
              <a:solidFill>
                <a:srgbClr val="351C7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400">
                <a:solidFill>
                  <a:srgbClr val="351C75"/>
                </a:solidFill>
              </a:rPr>
              <a:t>(crescita emissione gas serra fino al 2040)</a:t>
            </a:r>
            <a:endParaRPr b="1" i="1" sz="1400">
              <a:solidFill>
                <a:srgbClr val="351C75"/>
              </a:solidFill>
            </a:endParaRPr>
          </a:p>
        </p:txBody>
      </p:sp>
      <p:pic>
        <p:nvPicPr>
          <p:cNvPr id="383" name="Google Shape;3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79900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225" y="2008175"/>
            <a:ext cx="47244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 txBox="1"/>
          <p:nvPr>
            <p:ph type="title"/>
          </p:nvPr>
        </p:nvSpPr>
        <p:spPr>
          <a:xfrm>
            <a:off x="5145275" y="997100"/>
            <a:ext cx="4524300" cy="8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RCP85 </a:t>
            </a:r>
            <a:endParaRPr b="1">
              <a:solidFill>
                <a:srgbClr val="351C7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400">
                <a:solidFill>
                  <a:srgbClr val="351C75"/>
                </a:solidFill>
              </a:rPr>
              <a:t>(crescita emissione gas serra fino al 2100)</a:t>
            </a:r>
            <a:endParaRPr b="1" i="1" sz="1400">
              <a:solidFill>
                <a:srgbClr val="351C75"/>
              </a:solidFill>
            </a:endParaRPr>
          </a:p>
        </p:txBody>
      </p:sp>
      <p:pic>
        <p:nvPicPr>
          <p:cNvPr id="386" name="Google Shape;38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9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9338" y="621572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NEVE AL SUOLO  (DURATA)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395" name="Google Shape;395;p40"/>
          <p:cNvSpPr txBox="1"/>
          <p:nvPr>
            <p:ph type="title"/>
          </p:nvPr>
        </p:nvSpPr>
        <p:spPr>
          <a:xfrm>
            <a:off x="152400" y="5910325"/>
            <a:ext cx="95670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Durata stagionale del manto nevoso [numero di giorni] stimato dal modello idrologico (novembre-aprile) </a:t>
            </a:r>
            <a:endParaRPr b="1"/>
          </a:p>
        </p:txBody>
      </p:sp>
      <p:pic>
        <p:nvPicPr>
          <p:cNvPr id="396" name="Google Shape;3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79900"/>
            <a:ext cx="472440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0700" y="2013438"/>
            <a:ext cx="47244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>
            <p:ph type="title"/>
          </p:nvPr>
        </p:nvSpPr>
        <p:spPr>
          <a:xfrm>
            <a:off x="352400" y="997100"/>
            <a:ext cx="4524300" cy="8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RCP45 </a:t>
            </a:r>
            <a:endParaRPr b="1">
              <a:solidFill>
                <a:srgbClr val="351C7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400">
                <a:solidFill>
                  <a:srgbClr val="351C75"/>
                </a:solidFill>
              </a:rPr>
              <a:t>(crescita emissione gas serra fino al 2040)</a:t>
            </a:r>
            <a:endParaRPr b="1" i="1" sz="1400">
              <a:solidFill>
                <a:srgbClr val="351C75"/>
              </a:solidFill>
            </a:endParaRPr>
          </a:p>
        </p:txBody>
      </p:sp>
      <p:sp>
        <p:nvSpPr>
          <p:cNvPr id="399" name="Google Shape;399;p40"/>
          <p:cNvSpPr txBox="1"/>
          <p:nvPr>
            <p:ph type="title"/>
          </p:nvPr>
        </p:nvSpPr>
        <p:spPr>
          <a:xfrm>
            <a:off x="5145275" y="997100"/>
            <a:ext cx="4524300" cy="83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RCP85 </a:t>
            </a:r>
            <a:endParaRPr b="1">
              <a:solidFill>
                <a:srgbClr val="351C7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400">
                <a:solidFill>
                  <a:srgbClr val="351C75"/>
                </a:solidFill>
              </a:rPr>
              <a:t>(crescita emissione gas serra fino al 2100)</a:t>
            </a:r>
            <a:endParaRPr b="1" i="1" sz="1400">
              <a:solidFill>
                <a:srgbClr val="351C75"/>
              </a:solidFill>
            </a:endParaRPr>
          </a:p>
        </p:txBody>
      </p:sp>
      <p:pic>
        <p:nvPicPr>
          <p:cNvPr id="400" name="Google Shape;40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0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403" name="Google Shape;40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9338" y="621572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100" y="1409275"/>
            <a:ext cx="8261057" cy="46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/>
          <p:nvPr/>
        </p:nvSpPr>
        <p:spPr>
          <a:xfrm>
            <a:off x="1660575" y="6053625"/>
            <a:ext cx="73923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>
                <a:solidFill>
                  <a:srgbClr val="9900FF"/>
                </a:solidFill>
              </a:rPr>
              <a:t>Simulazioni con modello idrologico GEOtop, J. G. Bright Ross, W. Peters, F. Ossi, P. Moorcroft, E. Cordano , E. Eccel, F. Bianchini, M. Ramanzin e  F. Cagnacci, 2017/2018, in via di pubblicazione su Journal of Animal Ecology</a:t>
            </a:r>
            <a:endParaRPr b="1" i="1" sz="1800">
              <a:solidFill>
                <a:srgbClr val="9900FF"/>
              </a:solidFill>
            </a:endParaRPr>
          </a:p>
        </p:txBody>
      </p:sp>
      <p:sp>
        <p:nvSpPr>
          <p:cNvPr id="410" name="Google Shape;410;p41"/>
          <p:cNvSpPr txBox="1"/>
          <p:nvPr>
            <p:ph type="title"/>
          </p:nvPr>
        </p:nvSpPr>
        <p:spPr>
          <a:xfrm>
            <a:off x="400425" y="0"/>
            <a:ext cx="9428100" cy="132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SINTESI: </a:t>
            </a:r>
            <a:r>
              <a:rPr b="1" lang="it-IT" sz="3000">
                <a:solidFill>
                  <a:srgbClr val="0000FF"/>
                </a:solidFill>
              </a:rPr>
              <a:t>DURATA DEL MANTO NEVOSO</a:t>
            </a:r>
            <a:endParaRPr b="1" sz="3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>
                <a:solidFill>
                  <a:srgbClr val="134F5C"/>
                </a:solidFill>
              </a:rPr>
              <a:t>COPERTURA NEVOSA vs QUOTA  TRA 500 M A 2000 M </a:t>
            </a:r>
            <a:endParaRPr b="1" sz="3000">
              <a:solidFill>
                <a:srgbClr val="0000FF"/>
              </a:solidFill>
            </a:endParaRPr>
          </a:p>
        </p:txBody>
      </p:sp>
      <p:pic>
        <p:nvPicPr>
          <p:cNvPr id="411" name="Google Shape;41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0113" y="5445425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625" y="2356625"/>
            <a:ext cx="4839567" cy="33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2"/>
          <p:cNvSpPr txBox="1"/>
          <p:nvPr/>
        </p:nvSpPr>
        <p:spPr>
          <a:xfrm>
            <a:off x="2298288" y="5846500"/>
            <a:ext cx="4458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/>
              <a:t>Bellin, Marcolini, Chiogna, 2017, IJC &amp; PAT</a:t>
            </a:r>
            <a:endParaRPr i="1"/>
          </a:p>
        </p:txBody>
      </p:sp>
      <p:sp>
        <p:nvSpPr>
          <p:cNvPr id="421" name="Google Shape;421;p42"/>
          <p:cNvSpPr txBox="1"/>
          <p:nvPr>
            <p:ph type="title"/>
          </p:nvPr>
        </p:nvSpPr>
        <p:spPr>
          <a:xfrm>
            <a:off x="111175" y="255850"/>
            <a:ext cx="9428100" cy="230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CONFRONTO CON ALTRI STUDI</a:t>
            </a:r>
            <a:endParaRPr b="1" sz="3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>
                <a:solidFill>
                  <a:srgbClr val="134F5C"/>
                </a:solidFill>
              </a:rPr>
              <a:t>COPERTURA NEVOSA vs QUOTA  TRA 500 M A 2000 M </a:t>
            </a:r>
            <a:endParaRPr b="1" sz="3000">
              <a:solidFill>
                <a:srgbClr val="0000FF"/>
              </a:solidFill>
            </a:endParaRPr>
          </a:p>
        </p:txBody>
      </p:sp>
      <p:pic>
        <p:nvPicPr>
          <p:cNvPr id="422" name="Google Shape;4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2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425" name="Google Shape;42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2213" y="5591700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CLIMA (PRECIPITAZIONE MEDIA ANNUALE)</a:t>
            </a:r>
            <a:endParaRPr b="1" sz="3000">
              <a:solidFill>
                <a:srgbClr val="0000FF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325" y="1887075"/>
            <a:ext cx="4721374" cy="40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5400" y="2028125"/>
            <a:ext cx="4721374" cy="405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690525" y="6717450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>
                <a:solidFill>
                  <a:srgbClr val="9900FF"/>
                </a:solidFill>
              </a:rPr>
              <a:t>www.climatrentino.it</a:t>
            </a:r>
            <a:endParaRPr b="1" i="1">
              <a:solidFill>
                <a:srgbClr val="9900FF"/>
              </a:solidFill>
            </a:endParaRPr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1961-1990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6796938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1981-2010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8350" y="6153288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400" y="3740896"/>
            <a:ext cx="5100948" cy="385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" y="0"/>
            <a:ext cx="5141448" cy="385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500" y="2825"/>
            <a:ext cx="5100952" cy="382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6284" y="3856075"/>
            <a:ext cx="4987832" cy="37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3"/>
          <p:cNvSpPr txBox="1"/>
          <p:nvPr/>
        </p:nvSpPr>
        <p:spPr>
          <a:xfrm>
            <a:off x="5168100" y="3860175"/>
            <a:ext cx="39081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Occorre tenerne conto per capire:  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Dinamiche dalla fauna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Dinamiche della vegetazione naturale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Agricoltura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Risorse Idriche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Energia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Attività turistiche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3"/>
          <p:cNvSpPr txBox="1"/>
          <p:nvPr/>
        </p:nvSpPr>
        <p:spPr>
          <a:xfrm>
            <a:off x="3278175" y="2825"/>
            <a:ext cx="3000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F1C232"/>
                </a:solidFill>
              </a:rPr>
              <a:t>CONCLUSIONI</a:t>
            </a:r>
            <a:endParaRPr sz="180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3"/>
          <p:cNvSpPr txBox="1"/>
          <p:nvPr>
            <p:ph type="title"/>
          </p:nvPr>
        </p:nvSpPr>
        <p:spPr>
          <a:xfrm>
            <a:off x="113625" y="3634850"/>
            <a:ext cx="4858500" cy="322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Calibri"/>
              <a:buChar char="●"/>
            </a:pPr>
            <a:r>
              <a:rPr b="1" lang="it-IT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Il manto nevoso ha una grande variabilità da anno in anno.</a:t>
            </a:r>
            <a:endParaRPr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Calibri"/>
              <a:buChar char="●"/>
            </a:pPr>
            <a:r>
              <a:rPr b="1" lang="it-IT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La variabilità è aumentata rispetto al passato e tende ad aumentare secondo le proiezioni climatiche.  </a:t>
            </a:r>
            <a:endParaRPr b="1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28388" y="1938838"/>
            <a:ext cx="485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alibri"/>
              <a:buChar char="●"/>
            </a:pPr>
            <a:r>
              <a:rPr b="1" lang="it-IT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 modelli idrologici permettono di avere stime quantitiative degli impatti del clima.</a:t>
            </a:r>
            <a:endParaRPr b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6275" y="6547400"/>
            <a:ext cx="1016800" cy="101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43"/>
          <p:cNvGrpSpPr/>
          <p:nvPr/>
        </p:nvGrpSpPr>
        <p:grpSpPr>
          <a:xfrm>
            <a:off x="7099475" y="6863100"/>
            <a:ext cx="2981150" cy="696575"/>
            <a:chOff x="7099475" y="6863100"/>
            <a:chExt cx="2981150" cy="696575"/>
          </a:xfrm>
        </p:grpSpPr>
        <p:pic>
          <p:nvPicPr>
            <p:cNvPr id="440" name="Google Shape;440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384050" y="6863100"/>
              <a:ext cx="696575" cy="69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43"/>
            <p:cNvSpPr txBox="1"/>
            <p:nvPr/>
          </p:nvSpPr>
          <p:spPr>
            <a:xfrm>
              <a:off x="7099475" y="7106975"/>
              <a:ext cx="24885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it-IT" sz="1800" u="sng">
                  <a:solidFill>
                    <a:srgbClr val="4A86E8"/>
                  </a:solidFill>
                </a:rPr>
                <a:t>www.rendena100.eu</a:t>
              </a:r>
              <a:endParaRPr b="1" i="1" sz="1800" u="sng">
                <a:solidFill>
                  <a:srgbClr val="4A86E8"/>
                </a:solidFill>
              </a:endParaRPr>
            </a:p>
          </p:txBody>
        </p:sp>
      </p:grpSp>
      <p:pic>
        <p:nvPicPr>
          <p:cNvPr id="442" name="Google Shape;442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4838" y="7085100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/>
          <p:nvPr>
            <p:ph type="title"/>
          </p:nvPr>
        </p:nvSpPr>
        <p:spPr>
          <a:xfrm>
            <a:off x="207550" y="87000"/>
            <a:ext cx="9428100" cy="67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RINGRAZIAMENTI</a:t>
            </a:r>
            <a:endParaRPr b="1" sz="3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>
                <a:solidFill>
                  <a:srgbClr val="134F5C"/>
                </a:solidFill>
              </a:rPr>
              <a:t>COMUNITÀ DI SVILUPPO DI SOFTWARE OPEN-SOURCE PER L’IDROLOGIA </a:t>
            </a:r>
            <a:endParaRPr b="1" sz="2400">
              <a:solidFill>
                <a:srgbClr val="134F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>
                <a:solidFill>
                  <a:srgbClr val="134F5C"/>
                </a:solidFill>
              </a:rPr>
              <a:t>www.geotop.org</a:t>
            </a:r>
            <a:endParaRPr b="1" sz="2400">
              <a:solidFill>
                <a:srgbClr val="134F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34F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>
                <a:solidFill>
                  <a:srgbClr val="134F5C"/>
                </a:solidFill>
              </a:rPr>
              <a:t>METEOTRENTINO E FONDAZIONE EDMUND MACH                (SAN MICHELE ALL’ADIGE) </a:t>
            </a:r>
            <a:endParaRPr b="1" sz="2400">
              <a:solidFill>
                <a:srgbClr val="134F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>
                <a:solidFill>
                  <a:srgbClr val="134F5C"/>
                </a:solidFill>
              </a:rPr>
              <a:t>PER FORNITURA DATI METEOROLOGICI</a:t>
            </a:r>
            <a:endParaRPr b="1" sz="2400">
              <a:solidFill>
                <a:srgbClr val="134F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>
                <a:solidFill>
                  <a:srgbClr val="134F5C"/>
                </a:solidFill>
              </a:rPr>
              <a:t>PUBBLICO</a:t>
            </a:r>
            <a:endParaRPr b="1" sz="2400">
              <a:solidFill>
                <a:srgbClr val="134F5C"/>
              </a:solidFill>
            </a:endParaRPr>
          </a:p>
        </p:txBody>
      </p:sp>
      <p:pic>
        <p:nvPicPr>
          <p:cNvPr id="448" name="Google Shape;4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44"/>
          <p:cNvGrpSpPr/>
          <p:nvPr/>
        </p:nvGrpSpPr>
        <p:grpSpPr>
          <a:xfrm>
            <a:off x="7099475" y="6863100"/>
            <a:ext cx="2981150" cy="696575"/>
            <a:chOff x="7099475" y="6863100"/>
            <a:chExt cx="2981150" cy="696575"/>
          </a:xfrm>
        </p:grpSpPr>
        <p:pic>
          <p:nvPicPr>
            <p:cNvPr id="450" name="Google Shape;450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84050" y="6863100"/>
              <a:ext cx="696575" cy="69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44"/>
            <p:cNvSpPr txBox="1"/>
            <p:nvPr/>
          </p:nvSpPr>
          <p:spPr>
            <a:xfrm>
              <a:off x="7099475" y="7106975"/>
              <a:ext cx="24885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it-IT" sz="1800" u="sng">
                  <a:solidFill>
                    <a:srgbClr val="4A86E8"/>
                  </a:solidFill>
                </a:rPr>
                <a:t>www.rendena100.eu</a:t>
              </a:r>
              <a:endParaRPr b="1" i="1" sz="1800" u="sng">
                <a:solidFill>
                  <a:srgbClr val="4A86E8"/>
                </a:solidFill>
              </a:endParaRPr>
            </a:p>
          </p:txBody>
        </p:sp>
      </p:grpSp>
      <p:pic>
        <p:nvPicPr>
          <p:cNvPr id="452" name="Google Shape;45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1063" y="6014825"/>
            <a:ext cx="1418424" cy="4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4"/>
          <p:cNvSpPr txBox="1"/>
          <p:nvPr/>
        </p:nvSpPr>
        <p:spPr>
          <a:xfrm>
            <a:off x="7090050" y="5914750"/>
            <a:ext cx="30000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222222"/>
                </a:solidFill>
                <a:highlight>
                  <a:srgbClr val="FFFFFF"/>
                </a:highlight>
              </a:rPr>
              <a:t>Attribuzione - Non commerciale - Non opere derivate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FF0000"/>
                </a:solidFill>
              </a:rPr>
              <a:t>CLIMA (TEMPERATURA MEDIA </a:t>
            </a:r>
            <a:r>
              <a:rPr b="1" lang="it-IT" sz="3000">
                <a:solidFill>
                  <a:srgbClr val="20124D"/>
                </a:solidFill>
              </a:rPr>
              <a:t>INVERNALE</a:t>
            </a:r>
            <a:r>
              <a:rPr b="1" lang="it-IT" sz="3000">
                <a:solidFill>
                  <a:srgbClr val="FF0000"/>
                </a:solidFill>
              </a:rPr>
              <a:t>)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325" y="1887075"/>
            <a:ext cx="4721374" cy="40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5400" y="2028125"/>
            <a:ext cx="4721374" cy="405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690525" y="6717450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>
                <a:solidFill>
                  <a:srgbClr val="9900FF"/>
                </a:solidFill>
              </a:rPr>
              <a:t>www.climatrentino.it</a:t>
            </a:r>
            <a:endParaRPr b="1" i="1">
              <a:solidFill>
                <a:srgbClr val="9900FF"/>
              </a:solidFill>
            </a:endParaRPr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1961-1990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6796938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1981-2010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8350" y="6153288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504000" y="301325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>
                <a:solidFill>
                  <a:srgbClr val="0000FF"/>
                </a:solidFill>
              </a:rPr>
              <a:t>CLIMA (PRECIPITAZIONE MEDIA </a:t>
            </a:r>
            <a:r>
              <a:rPr b="1" lang="it-IT" sz="3000">
                <a:solidFill>
                  <a:srgbClr val="990000"/>
                </a:solidFill>
              </a:rPr>
              <a:t>INVERNALE</a:t>
            </a:r>
            <a:r>
              <a:rPr b="1" lang="it-IT" sz="3000">
                <a:solidFill>
                  <a:srgbClr val="0000FF"/>
                </a:solidFill>
              </a:rPr>
              <a:t>)</a:t>
            </a:r>
            <a:endParaRPr b="1" sz="3000">
              <a:solidFill>
                <a:srgbClr val="0000FF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355325" y="1887075"/>
            <a:ext cx="4721374" cy="40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5400" y="2028125"/>
            <a:ext cx="4721374" cy="405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690525" y="6717450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>
                <a:solidFill>
                  <a:srgbClr val="9900FF"/>
                </a:solidFill>
              </a:rPr>
              <a:t>www.climatrentino.it</a:t>
            </a:r>
            <a:endParaRPr b="1" i="1">
              <a:solidFill>
                <a:srgbClr val="9900FF"/>
              </a:solidFill>
            </a:endParaRPr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1536375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1961-1990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6796938" y="1276100"/>
            <a:ext cx="22149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351C75"/>
                </a:solidFill>
              </a:rPr>
              <a:t>1981-2010</a:t>
            </a:r>
            <a:endParaRPr b="1">
              <a:solidFill>
                <a:srgbClr val="351C75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8350" y="6153288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178225" y="156150"/>
            <a:ext cx="9750000" cy="8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>
                <a:solidFill>
                  <a:srgbClr val="0000FF"/>
                </a:solidFill>
              </a:rPr>
              <a:t>ANOMALIE PRECIPITAZIONE MEDIA ANNUA A TIONE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690525" y="6717450"/>
            <a:ext cx="9071700" cy="55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>
                <a:solidFill>
                  <a:srgbClr val="9900FF"/>
                </a:solidFill>
              </a:rPr>
              <a:t>www.climatrentino.it</a:t>
            </a:r>
            <a:endParaRPr b="1" i="1">
              <a:solidFill>
                <a:srgbClr val="9900FF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75" y="801575"/>
            <a:ext cx="8667525" cy="5476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8350" y="6153288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875" y="1366775"/>
            <a:ext cx="7391801" cy="506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/>
              <a:t>CHE COSA È IL CICLO DELL’ACQUA? </a:t>
            </a:r>
            <a:endParaRPr b="1" sz="24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0"/>
          <p:cNvGrpSpPr/>
          <p:nvPr/>
        </p:nvGrpSpPr>
        <p:grpSpPr>
          <a:xfrm>
            <a:off x="7099475" y="6863100"/>
            <a:ext cx="2981150" cy="696575"/>
            <a:chOff x="7099475" y="6863100"/>
            <a:chExt cx="2981150" cy="696575"/>
          </a:xfrm>
        </p:grpSpPr>
        <p:pic>
          <p:nvPicPr>
            <p:cNvPr id="145" name="Google Shape;14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384050" y="6863100"/>
              <a:ext cx="696575" cy="69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0"/>
            <p:cNvSpPr txBox="1"/>
            <p:nvPr/>
          </p:nvSpPr>
          <p:spPr>
            <a:xfrm>
              <a:off x="7099475" y="7106975"/>
              <a:ext cx="24885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it-IT" sz="1800" u="sng">
                  <a:solidFill>
                    <a:srgbClr val="4A86E8"/>
                  </a:solidFill>
                </a:rPr>
                <a:t>www.rendena100.eu</a:t>
              </a:r>
              <a:endParaRPr b="1" i="1" sz="1800" u="sng">
                <a:solidFill>
                  <a:srgbClr val="4A86E8"/>
                </a:solidFill>
              </a:endParaRPr>
            </a:p>
          </p:txBody>
        </p:sp>
      </p:grpSp>
      <p:pic>
        <p:nvPicPr>
          <p:cNvPr id="147" name="Google Shape;14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2200" y="6429288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504000" y="301320"/>
            <a:ext cx="9071700" cy="12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400"/>
              <a:t>CHE COSA FA UN MODELLO IDROLOGICO ALL”INTERNO DEL CICLO DELL’ACQUA? </a:t>
            </a:r>
            <a:endParaRPr b="1" sz="2400"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599" y="1484674"/>
            <a:ext cx="3379400" cy="23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100" y="2257300"/>
            <a:ext cx="6112500" cy="45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2562" y="4561799"/>
            <a:ext cx="26574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456300"/>
            <a:ext cx="1108300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84050" y="6863100"/>
            <a:ext cx="696575" cy="6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7099475" y="7106975"/>
            <a:ext cx="2488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 u="sng">
                <a:solidFill>
                  <a:srgbClr val="4A86E8"/>
                </a:solidFill>
              </a:rPr>
              <a:t>www.rendena100.eu</a:t>
            </a:r>
            <a:endParaRPr b="1" i="1" sz="1800" u="sng">
              <a:solidFill>
                <a:srgbClr val="4A86E8"/>
              </a:solidFill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3175" y="6208463"/>
            <a:ext cx="1418424" cy="4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62200" y="3851988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/>
        </p:nvSpPr>
        <p:spPr>
          <a:xfrm>
            <a:off x="388025" y="206448"/>
            <a:ext cx="9071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000"/>
              <a:t>COME FUNZIONA UN MODELLO IDROLOGICO ? 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425" y="1053450"/>
            <a:ext cx="8377198" cy="61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75" y="970250"/>
            <a:ext cx="25431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25" y="5391493"/>
            <a:ext cx="3180925" cy="238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6700" y="5514475"/>
            <a:ext cx="3387651" cy="20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7">
            <a:alphaModFix/>
          </a:blip>
          <a:srcRect b="6009" l="0" r="0" t="6009"/>
          <a:stretch/>
        </p:blipFill>
        <p:spPr>
          <a:xfrm>
            <a:off x="6916562" y="970259"/>
            <a:ext cx="2543174" cy="167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8888" y="3833200"/>
            <a:ext cx="1418424" cy="4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613" y="3745900"/>
            <a:ext cx="1418424" cy="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